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7"/>
  </p:notesMasterIdLst>
  <p:sldIdLst>
    <p:sldId id="331" r:id="rId2"/>
    <p:sldId id="259" r:id="rId3"/>
    <p:sldId id="333" r:id="rId4"/>
    <p:sldId id="378" r:id="rId5"/>
    <p:sldId id="379" r:id="rId6"/>
    <p:sldId id="389" r:id="rId7"/>
    <p:sldId id="382" r:id="rId8"/>
    <p:sldId id="380" r:id="rId9"/>
    <p:sldId id="383" r:id="rId10"/>
    <p:sldId id="390" r:id="rId11"/>
    <p:sldId id="381" r:id="rId12"/>
    <p:sldId id="391" r:id="rId13"/>
    <p:sldId id="384" r:id="rId14"/>
    <p:sldId id="392" r:id="rId15"/>
    <p:sldId id="385" r:id="rId16"/>
    <p:sldId id="386" r:id="rId17"/>
    <p:sldId id="387" r:id="rId18"/>
    <p:sldId id="393" r:id="rId19"/>
    <p:sldId id="388" r:id="rId20"/>
    <p:sldId id="395" r:id="rId21"/>
    <p:sldId id="394" r:id="rId22"/>
    <p:sldId id="396" r:id="rId23"/>
    <p:sldId id="398" r:id="rId24"/>
    <p:sldId id="397"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2" r:id="rId38"/>
    <p:sldId id="413" r:id="rId39"/>
    <p:sldId id="411" r:id="rId40"/>
    <p:sldId id="414" r:id="rId41"/>
    <p:sldId id="415" r:id="rId42"/>
    <p:sldId id="416" r:id="rId43"/>
    <p:sldId id="417" r:id="rId44"/>
    <p:sldId id="418" r:id="rId45"/>
    <p:sldId id="419"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82531" autoAdjust="0"/>
  </p:normalViewPr>
  <p:slideViewPr>
    <p:cSldViewPr>
      <p:cViewPr varScale="1">
        <p:scale>
          <a:sx n="10" d="100"/>
          <a:sy n="10" d="100"/>
        </p:scale>
        <p:origin x="852"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t>10/8/2022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t>‹#›</a:t>
            </a:fld>
            <a:endParaRPr lang="en-US"/>
          </a:p>
        </p:txBody>
      </p:sp>
    </p:spTree>
    <p:extLst>
      <p:ext uri="{BB962C8B-B14F-4D97-AF65-F5344CB8AC3E}">
        <p14:creationId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2</a:t>
            </a:fld>
            <a:endParaRPr lang="en-US"/>
          </a:p>
        </p:txBody>
      </p:sp>
    </p:spTree>
    <p:extLst>
      <p:ext uri="{BB962C8B-B14F-4D97-AF65-F5344CB8AC3E}">
        <p14:creationId xmlns:p14="http://schemas.microsoft.com/office/powerpoint/2010/main" val="33913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26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628650" y="1825624"/>
            <a:ext cx="7886700" cy="4727575"/>
          </a:xfrm>
        </p:spPr>
        <p:txBody>
          <a:bodyPr>
            <a:normAutofit/>
          </a:bodyPr>
          <a:lstStyle/>
          <a:p>
            <a:pPr algn="just"/>
            <a:r>
              <a:rPr lang="en-US" dirty="0"/>
              <a:t>While these machines may seem intelligent, they operate under a narrow set of constraints and limitations, which is why this type is commonly referred to as weak AI. Narrow AI doesn’t mimic or replicate human intelligence, it merely simulates human </a:t>
            </a:r>
            <a:r>
              <a:rPr lang="en-US" dirty="0" smtClean="0"/>
              <a:t>behavior </a:t>
            </a:r>
            <a:r>
              <a:rPr lang="en-US" dirty="0"/>
              <a:t>based on a narrow range of parameters and contexts</a:t>
            </a:r>
            <a:r>
              <a:rPr lang="en-US" dirty="0" smtClean="0"/>
              <a:t>.</a:t>
            </a:r>
          </a:p>
          <a:p>
            <a:pPr algn="just"/>
            <a:r>
              <a:rPr lang="en-US" dirty="0"/>
              <a:t>Consider the speech and language recognition of the Siri virtual assistant on iPhones, vision recognition of self-driving cars, and recommendation engines that suggest products you make like based on your purchase history. These systems can only learn or be taught to complete specific tasks</a:t>
            </a:r>
            <a:r>
              <a:rPr lang="en-US" dirty="0" smtClean="0"/>
              <a:t>.</a:t>
            </a:r>
          </a:p>
          <a:p>
            <a:pPr algn="just"/>
            <a:r>
              <a:rPr lang="en-US" dirty="0"/>
              <a:t>Narrow AI has experienced numerous breakthroughs in the last decade, powered by achievements in machine learning and deep learning. For example, AI systems today are used in medicine to diagnose cancer and other diseases with extreme accuracy through replication of human-</a:t>
            </a:r>
            <a:r>
              <a:rPr lang="en-US" dirty="0" err="1"/>
              <a:t>esque</a:t>
            </a:r>
            <a:r>
              <a:rPr lang="en-US" dirty="0"/>
              <a:t> cognition and reasoning.</a:t>
            </a:r>
          </a:p>
        </p:txBody>
      </p:sp>
    </p:spTree>
    <p:extLst>
      <p:ext uri="{BB962C8B-B14F-4D97-AF65-F5344CB8AC3E}">
        <p14:creationId xmlns:p14="http://schemas.microsoft.com/office/powerpoint/2010/main" val="425506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2209800"/>
            <a:ext cx="8986344" cy="3657600"/>
          </a:xfrm>
          <a:prstGeom prst="rect">
            <a:avLst/>
          </a:prstGeom>
        </p:spPr>
      </p:pic>
    </p:spTree>
    <p:extLst>
      <p:ext uri="{BB962C8B-B14F-4D97-AF65-F5344CB8AC3E}">
        <p14:creationId xmlns:p14="http://schemas.microsoft.com/office/powerpoint/2010/main" val="3689594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Tree>
    <p:extLst>
      <p:ext uri="{BB962C8B-B14F-4D97-AF65-F5344CB8AC3E}">
        <p14:creationId xmlns:p14="http://schemas.microsoft.com/office/powerpoint/2010/main" val="449022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Tree>
    <p:extLst>
      <p:ext uri="{BB962C8B-B14F-4D97-AF65-F5344CB8AC3E}">
        <p14:creationId xmlns:p14="http://schemas.microsoft.com/office/powerpoint/2010/main" val="95985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Tree>
    <p:extLst>
      <p:ext uri="{BB962C8B-B14F-4D97-AF65-F5344CB8AC3E}">
        <p14:creationId xmlns:p14="http://schemas.microsoft.com/office/powerpoint/2010/main" val="106822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err="1"/>
              <a:t>behaviour</a:t>
            </a:r>
            <a:r>
              <a:rPr lang="en-US" dirty="0"/>
              <a:t>; 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Tree>
    <p:extLst>
      <p:ext uri="{BB962C8B-B14F-4D97-AF65-F5344CB8AC3E}">
        <p14:creationId xmlns:p14="http://schemas.microsoft.com/office/powerpoint/2010/main" val="30303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Tree>
    <p:extLst>
      <p:ext uri="{BB962C8B-B14F-4D97-AF65-F5344CB8AC3E}">
        <p14:creationId xmlns:p14="http://schemas.microsoft.com/office/powerpoint/2010/main" val="19361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7463"/>
          <a:stretch/>
        </p:blipFill>
        <p:spPr>
          <a:xfrm>
            <a:off x="0" y="76200"/>
            <a:ext cx="9076268" cy="6705600"/>
          </a:xfrm>
          <a:prstGeom prst="rect">
            <a:avLst/>
          </a:prstGeom>
        </p:spPr>
      </p:pic>
    </p:spTree>
    <p:extLst>
      <p:ext uri="{BB962C8B-B14F-4D97-AF65-F5344CB8AC3E}">
        <p14:creationId xmlns:p14="http://schemas.microsoft.com/office/powerpoint/2010/main" val="6150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future of AI?</a:t>
            </a:r>
          </a:p>
        </p:txBody>
      </p:sp>
      <p:sp>
        <p:nvSpPr>
          <p:cNvPr id="3" name="Content Placeholder 2"/>
          <p:cNvSpPr>
            <a:spLocks noGrp="1"/>
          </p:cNvSpPr>
          <p:nvPr>
            <p:ph idx="1"/>
          </p:nvPr>
        </p:nvSpPr>
        <p:spPr>
          <a:xfrm>
            <a:off x="628650" y="1524000"/>
            <a:ext cx="7886700" cy="5334000"/>
          </a:xfrm>
        </p:spPr>
        <p:txBody>
          <a:bodyPr>
            <a:normAutofit fontScale="92500" lnSpcReduction="10000"/>
          </a:bodyPr>
          <a:lstStyle/>
          <a:p>
            <a:pPr algn="just">
              <a:lnSpc>
                <a:spcPct val="110000"/>
              </a:lnSpc>
            </a:pPr>
            <a:r>
              <a:rPr lang="en-US" dirty="0"/>
              <a:t>This is the burning question. Are we capable of achieving strong AI or artificial superintelligence? Are they even possible? Optimistic experts believe AGI and ASI are possible, but it’s very difficult to determine how far away we are from realizing these levels of AI.</a:t>
            </a:r>
          </a:p>
          <a:p>
            <a:pPr algn="just">
              <a:lnSpc>
                <a:spcPct val="110000"/>
              </a:lnSpc>
            </a:pPr>
            <a:r>
              <a:rPr lang="en-US" dirty="0"/>
              <a:t>The line between computer programs and AI is opaque. Mimicking narrow elements of human intelligence and </a:t>
            </a:r>
            <a:r>
              <a:rPr lang="en-US" dirty="0" smtClean="0"/>
              <a:t>behavior </a:t>
            </a:r>
            <a:r>
              <a:rPr lang="en-US" dirty="0"/>
              <a:t>is relatively easy, but creating a machine version of human consciousness is a totally different story. </a:t>
            </a:r>
            <a:endParaRPr lang="en-US" dirty="0" smtClean="0"/>
          </a:p>
          <a:p>
            <a:pPr algn="just">
              <a:lnSpc>
                <a:spcPct val="110000"/>
              </a:lnSpc>
            </a:pPr>
            <a:r>
              <a:rPr lang="en-US" dirty="0" smtClean="0"/>
              <a:t>While </a:t>
            </a:r>
            <a:r>
              <a:rPr lang="en-US" dirty="0"/>
              <a:t>AI is still in its infancy, and the quest for strong AI was long thought to be science fiction, breakthroughs in machine and deep learning indicate that we may need to be more realistic about the possibility of achieving artificial general intelligence in our lifetime.</a:t>
            </a:r>
          </a:p>
          <a:p>
            <a:pPr algn="just">
              <a:lnSpc>
                <a:spcPct val="110000"/>
              </a:lnSpc>
            </a:pPr>
            <a:r>
              <a:rPr lang="en-US" dirty="0"/>
              <a:t>It’s daunting to consider a future where machines are better than humans at the very things that make us human. </a:t>
            </a:r>
            <a:endParaRPr lang="en-US" dirty="0" smtClean="0"/>
          </a:p>
          <a:p>
            <a:pPr algn="just">
              <a:lnSpc>
                <a:spcPct val="110000"/>
              </a:lnSpc>
            </a:pPr>
            <a:r>
              <a:rPr lang="en-US" dirty="0" smtClean="0"/>
              <a:t>We </a:t>
            </a:r>
            <a:r>
              <a:rPr lang="en-US" dirty="0"/>
              <a:t>cannot accurately predict all the impacts AI advancements will have on our world, but the eradication of things like disease and poverty is not unfathomable.</a:t>
            </a:r>
          </a:p>
          <a:p>
            <a:pPr algn="just">
              <a:lnSpc>
                <a:spcPct val="110000"/>
              </a:lnSpc>
            </a:pPr>
            <a:endParaRPr lang="en-US" dirty="0"/>
          </a:p>
        </p:txBody>
      </p:sp>
    </p:spTree>
    <p:extLst>
      <p:ext uri="{BB962C8B-B14F-4D97-AF65-F5344CB8AC3E}">
        <p14:creationId xmlns:p14="http://schemas.microsoft.com/office/powerpoint/2010/main" val="66440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7239000" cy="7263527"/>
          </a:xfrm>
          <a:prstGeom prst="rect">
            <a:avLst/>
          </a:prstGeom>
        </p:spPr>
        <p:txBody>
          <a:bodyPr wrap="square">
            <a:spAutoFit/>
          </a:bodyPr>
          <a:lstStyle/>
          <a:p>
            <a:pPr algn="ctr"/>
            <a:r>
              <a:rPr lang="en-US" sz="2400" b="1" dirty="0" smtClean="0"/>
              <a:t>Agenda</a:t>
            </a:r>
          </a:p>
          <a:p>
            <a:r>
              <a:rPr lang="en-US" b="1" dirty="0" smtClean="0"/>
              <a:t>Basic </a:t>
            </a:r>
            <a:r>
              <a:rPr lang="en-US" b="1" dirty="0"/>
              <a:t>Concept of Artificial </a:t>
            </a:r>
            <a:r>
              <a:rPr lang="en-US" b="1" dirty="0" smtClean="0"/>
              <a:t>Intelligence</a:t>
            </a:r>
          </a:p>
          <a:p>
            <a:pPr lvl="0"/>
            <a:r>
              <a:rPr lang="en-US" dirty="0"/>
              <a:t>The Necessity of Learning AI</a:t>
            </a:r>
          </a:p>
          <a:p>
            <a:pPr lvl="0"/>
            <a:r>
              <a:rPr lang="en-US" dirty="0"/>
              <a:t>Understanding Intelligence</a:t>
            </a:r>
          </a:p>
          <a:p>
            <a:pPr lvl="0"/>
            <a:r>
              <a:rPr lang="en-US" dirty="0"/>
              <a:t>What is Intelligence?</a:t>
            </a:r>
          </a:p>
          <a:p>
            <a:pPr lvl="0"/>
            <a:r>
              <a:rPr lang="en-US" dirty="0"/>
              <a:t>Types of Intelligence</a:t>
            </a:r>
          </a:p>
          <a:p>
            <a:endParaRPr lang="en-US" dirty="0" smtClean="0"/>
          </a:p>
          <a:p>
            <a:r>
              <a:rPr lang="en-US" b="1" dirty="0"/>
              <a:t>Deep Dive into Machine Artificial </a:t>
            </a:r>
            <a:r>
              <a:rPr lang="en-US" b="1" dirty="0" smtClean="0"/>
              <a:t>Intelligence</a:t>
            </a:r>
          </a:p>
          <a:p>
            <a:pPr lvl="0"/>
            <a:r>
              <a:rPr lang="en-US" dirty="0"/>
              <a:t>Introduction to Neural Networks</a:t>
            </a:r>
          </a:p>
          <a:p>
            <a:pPr lvl="0"/>
            <a:r>
              <a:rPr lang="en-US" dirty="0"/>
              <a:t>Artificial Neural Network (ANN)</a:t>
            </a:r>
          </a:p>
          <a:p>
            <a:pPr lvl="0"/>
            <a:r>
              <a:rPr lang="en-US" dirty="0"/>
              <a:t>Convolution Neural Network (CNN)</a:t>
            </a:r>
          </a:p>
          <a:p>
            <a:pPr lvl="0"/>
            <a:r>
              <a:rPr lang="en-US" dirty="0"/>
              <a:t>Recurrent Neural Network (RNN)</a:t>
            </a:r>
          </a:p>
          <a:p>
            <a:pPr lvl="0"/>
            <a:r>
              <a:rPr lang="en-US" dirty="0"/>
              <a:t>Deep learning</a:t>
            </a:r>
          </a:p>
          <a:p>
            <a:pPr lvl="0"/>
            <a:r>
              <a:rPr lang="en-US" dirty="0"/>
              <a:t>Cognitive </a:t>
            </a:r>
            <a:r>
              <a:rPr lang="en-US" dirty="0" smtClean="0"/>
              <a:t>computing</a:t>
            </a:r>
          </a:p>
          <a:p>
            <a:pPr lvl="0"/>
            <a:r>
              <a:rPr lang="en-US" dirty="0"/>
              <a:t>Natural Language processing</a:t>
            </a:r>
          </a:p>
          <a:p>
            <a:r>
              <a:rPr lang="en-US" dirty="0" smtClean="0"/>
              <a:t>Computer vision</a:t>
            </a:r>
            <a:endParaRPr lang="en-US" dirty="0"/>
          </a:p>
          <a:p>
            <a:endParaRPr lang="en-US" dirty="0" smtClean="0"/>
          </a:p>
          <a:p>
            <a:r>
              <a:rPr lang="en-US" b="1" dirty="0"/>
              <a:t>Learn the application of AI </a:t>
            </a:r>
            <a:r>
              <a:rPr lang="en-US" b="1" dirty="0" smtClean="0"/>
              <a:t>in</a:t>
            </a:r>
          </a:p>
          <a:p>
            <a:pPr lvl="0"/>
            <a:r>
              <a:rPr lang="en-US" dirty="0"/>
              <a:t>Healthcare</a:t>
            </a:r>
          </a:p>
          <a:p>
            <a:pPr lvl="0"/>
            <a:r>
              <a:rPr lang="en-US" dirty="0"/>
              <a:t>Government</a:t>
            </a:r>
          </a:p>
          <a:p>
            <a:pPr lvl="0"/>
            <a:r>
              <a:rPr lang="en-US" dirty="0"/>
              <a:t>Manufacturing</a:t>
            </a:r>
          </a:p>
          <a:p>
            <a:pPr lvl="0"/>
            <a:r>
              <a:rPr lang="en-US" dirty="0"/>
              <a:t>Finance</a:t>
            </a:r>
          </a:p>
          <a:p>
            <a:pPr lvl="0"/>
            <a:r>
              <a:rPr lang="en-US" dirty="0"/>
              <a:t>Retail</a:t>
            </a:r>
          </a:p>
          <a:p>
            <a:pPr lvl="0"/>
            <a:r>
              <a:rPr lang="en-US" dirty="0"/>
              <a:t>Social Media</a:t>
            </a:r>
          </a:p>
          <a:p>
            <a:endParaRPr lang="en-US" sz="2800" dirty="0"/>
          </a:p>
        </p:txBody>
      </p:sp>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Tree>
    <p:extLst>
      <p:ext uri="{BB962C8B-B14F-4D97-AF65-F5344CB8AC3E}">
        <p14:creationId xmlns:p14="http://schemas.microsoft.com/office/powerpoint/2010/main" val="2770259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19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59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8210550" cy="4953000"/>
          </a:xfrm>
        </p:spPr>
        <p:txBody>
          <a:bodyPr>
            <a:normAutofit/>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Tree>
    <p:extLst>
      <p:ext uri="{BB962C8B-B14F-4D97-AF65-F5344CB8AC3E}">
        <p14:creationId xmlns:p14="http://schemas.microsoft.com/office/powerpoint/2010/main" val="1872922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4953000"/>
          </a:xfrm>
        </p:spPr>
        <p:txBody>
          <a:bodyPr>
            <a:normAutofit fontScale="8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Tree>
    <p:extLst>
      <p:ext uri="{BB962C8B-B14F-4D97-AF65-F5344CB8AC3E}">
        <p14:creationId xmlns:p14="http://schemas.microsoft.com/office/powerpoint/2010/main" val="18498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Tree>
    <p:extLst>
      <p:ext uri="{BB962C8B-B14F-4D97-AF65-F5344CB8AC3E}">
        <p14:creationId xmlns:p14="http://schemas.microsoft.com/office/powerpoint/2010/main" val="199208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91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b="1" dirty="0"/>
              <a:t>Basic Concept of Artificial Intelligence</a:t>
            </a:r>
          </a:p>
        </p:txBody>
      </p:sp>
      <p:sp>
        <p:nvSpPr>
          <p:cNvPr id="4" name="Content Placeholder 3"/>
          <p:cNvSpPr>
            <a:spLocks noGrp="1"/>
          </p:cNvSpPr>
          <p:nvPr>
            <p:ph idx="1"/>
          </p:nvPr>
        </p:nvSpPr>
        <p:spPr>
          <a:xfrm>
            <a:off x="533400" y="1825624"/>
            <a:ext cx="8305800" cy="4803775"/>
          </a:xfrm>
        </p:spPr>
        <p:txBody>
          <a:bodyPr>
            <a:normAutofit/>
          </a:bodyPr>
          <a:lstStyle/>
          <a:p>
            <a:pPr algn="just"/>
            <a:r>
              <a:rPr lang="en-US" b="1" dirty="0"/>
              <a:t>Intelligence</a:t>
            </a:r>
            <a:r>
              <a:rPr lang="en-US" dirty="0"/>
              <a:t>: </a:t>
            </a:r>
            <a:r>
              <a:rPr lang="en-US" dirty="0" smtClean="0"/>
              <a:t>The </a:t>
            </a:r>
            <a:r>
              <a:rPr lang="en-US" dirty="0"/>
              <a:t>ability to learn and solve problems</a:t>
            </a:r>
            <a:r>
              <a:rPr lang="en-US" dirty="0" smtClean="0"/>
              <a:t>.</a:t>
            </a:r>
          </a:p>
          <a:p>
            <a:pPr algn="just"/>
            <a:r>
              <a:rPr lang="en-US" dirty="0"/>
              <a:t>The most common answer that one expects is </a:t>
            </a:r>
            <a:r>
              <a:rPr lang="en-US" b="1" dirty="0"/>
              <a:t>“to make computers intelligent so that they can </a:t>
            </a:r>
            <a:r>
              <a:rPr lang="en-US" b="1" dirty="0" smtClean="0"/>
              <a:t>act </a:t>
            </a:r>
            <a:r>
              <a:rPr lang="en-US" b="1" dirty="0"/>
              <a:t>intelligently</a:t>
            </a:r>
            <a:r>
              <a:rPr lang="en-US" b="1" dirty="0" smtClean="0"/>
              <a:t>.</a:t>
            </a:r>
          </a:p>
          <a:p>
            <a:pPr algn="just"/>
            <a:r>
              <a:rPr lang="en-US" dirty="0"/>
              <a:t>If the computers can, somehow, solve real-world problems, by improving on their own from past experiences, they would be called “</a:t>
            </a:r>
            <a:r>
              <a:rPr lang="en-US" b="1" dirty="0"/>
              <a:t>intelligent</a:t>
            </a:r>
            <a:r>
              <a:rPr lang="en-US" dirty="0"/>
              <a:t>”. </a:t>
            </a:r>
            <a:endParaRPr lang="en-US" dirty="0" smtClean="0"/>
          </a:p>
          <a:p>
            <a:pPr algn="just"/>
            <a:r>
              <a:rPr lang="en-US" dirty="0"/>
              <a:t>Thus, the AI systems are more generic(rather than specific), can “think” and are more flexible. </a:t>
            </a:r>
            <a:endParaRPr lang="en-US" dirty="0" smtClean="0"/>
          </a:p>
          <a:p>
            <a:pPr algn="just"/>
            <a:r>
              <a:rPr lang="en-US" b="1" dirty="0"/>
              <a:t>Intelligence</a:t>
            </a:r>
            <a:r>
              <a:rPr lang="en-US" dirty="0"/>
              <a:t>, as we know, is the ability to acquire and apply knowledge</a:t>
            </a:r>
            <a:r>
              <a:rPr lang="en-US" dirty="0" smtClean="0"/>
              <a:t>.</a:t>
            </a:r>
          </a:p>
          <a:p>
            <a:pPr algn="just"/>
            <a:r>
              <a:rPr lang="en-US" b="1" dirty="0"/>
              <a:t>Knowledge</a:t>
            </a:r>
            <a:r>
              <a:rPr lang="en-US" dirty="0"/>
              <a:t> is the information acquired through experience</a:t>
            </a:r>
            <a:r>
              <a:rPr lang="en-US" dirty="0" smtClean="0"/>
              <a:t>.</a:t>
            </a:r>
          </a:p>
          <a:p>
            <a:pPr algn="just"/>
            <a:r>
              <a:rPr lang="en-US" b="1" dirty="0"/>
              <a:t>Experience</a:t>
            </a:r>
            <a:r>
              <a:rPr lang="en-US" dirty="0"/>
              <a:t> is the knowledge gained through exposure(training</a:t>
            </a:r>
            <a:r>
              <a:rPr lang="en-US" dirty="0" smtClean="0"/>
              <a:t>)</a:t>
            </a:r>
          </a:p>
          <a:p>
            <a:pPr algn="just"/>
            <a:r>
              <a:rPr lang="en-US" dirty="0"/>
              <a:t>Summing the terms up, we get artificial intelligence as the “copy of something natural(i.e., human beings) ‘WHO’ is capable of acquiring and applying the information it has gained through exposure.” </a:t>
            </a:r>
            <a:endParaRPr lang="en-US" dirty="0" smtClean="0"/>
          </a:p>
          <a:p>
            <a:pPr algn="just"/>
            <a:endParaRPr lang="en-US"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p:txBody>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Tree>
    <p:extLst>
      <p:ext uri="{BB962C8B-B14F-4D97-AF65-F5344CB8AC3E}">
        <p14:creationId xmlns:p14="http://schemas.microsoft.com/office/powerpoint/2010/main" val="206733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938353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val="1331929332"/>
                    </a:ext>
                  </a:extLst>
                </a:gridCol>
                <a:gridCol w="3943350">
                  <a:extLst>
                    <a:ext uri="{9D8B030D-6E8A-4147-A177-3AD203B41FA5}">
                      <a16:colId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605143711"/>
                  </a:ext>
                </a:extLst>
              </a:tr>
            </a:tbl>
          </a:graphicData>
        </a:graphic>
      </p:graphicFrame>
    </p:spTree>
    <p:extLst>
      <p:ext uri="{BB962C8B-B14F-4D97-AF65-F5344CB8AC3E}">
        <p14:creationId xmlns:p14="http://schemas.microsoft.com/office/powerpoint/2010/main" val="226797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Tree>
    <p:extLst>
      <p:ext uri="{BB962C8B-B14F-4D97-AF65-F5344CB8AC3E}">
        <p14:creationId xmlns:p14="http://schemas.microsoft.com/office/powerpoint/2010/main" val="277356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Tree>
    <p:extLst>
      <p:ext uri="{BB962C8B-B14F-4D97-AF65-F5344CB8AC3E}">
        <p14:creationId xmlns:p14="http://schemas.microsoft.com/office/powerpoint/2010/main" val="3087123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580" y="1981200"/>
            <a:ext cx="3097685" cy="25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90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1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Tree>
    <p:extLst>
      <p:ext uri="{BB962C8B-B14F-4D97-AF65-F5344CB8AC3E}">
        <p14:creationId xmlns:p14="http://schemas.microsoft.com/office/powerpoint/2010/main" val="3057742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Tree>
    <p:extLst>
      <p:ext uri="{BB962C8B-B14F-4D97-AF65-F5344CB8AC3E}">
        <p14:creationId xmlns:p14="http://schemas.microsoft.com/office/powerpoint/2010/main" val="4451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680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The Necessity of Learning AI</a:t>
            </a:r>
          </a:p>
        </p:txBody>
      </p:sp>
      <p:sp>
        <p:nvSpPr>
          <p:cNvPr id="7" name="Content Placeholder 6"/>
          <p:cNvSpPr>
            <a:spLocks noGrp="1"/>
          </p:cNvSpPr>
          <p:nvPr>
            <p:ph idx="1"/>
          </p:nvPr>
        </p:nvSpPr>
        <p:spPr>
          <a:xfrm>
            <a:off x="628650" y="1690690"/>
            <a:ext cx="7886700" cy="4862510"/>
          </a:xfrm>
        </p:spPr>
        <p:txBody>
          <a:bodyPr>
            <a:normAutofit/>
          </a:bodyPr>
          <a:lstStyle/>
          <a:p>
            <a:r>
              <a:rPr lang="en-US" dirty="0"/>
              <a:t>They are known to learn, adapt and perform much faster than humans and are programmed to do so</a:t>
            </a:r>
            <a:r>
              <a:rPr lang="en-US" dirty="0" smtClean="0"/>
              <a:t>.</a:t>
            </a:r>
          </a:p>
          <a:p>
            <a:r>
              <a:rPr lang="en-US" dirty="0"/>
              <a:t>Robotics and integration with IoT devices have taken machines to think and work to a new level where they out-perform humans in their cognitive abilities and smarts.</a:t>
            </a:r>
            <a:endParaRPr lang="en-US" dirty="0" smtClean="0"/>
          </a:p>
          <a:p>
            <a:r>
              <a:rPr lang="en-US" dirty="0" smtClean="0"/>
              <a:t>Its </a:t>
            </a:r>
            <a:r>
              <a:rPr lang="en-US" dirty="0"/>
              <a:t>importance lies in making our life easier. These technologies are a great asset to humans and are programmed to minimize human effort as much as possible</a:t>
            </a:r>
            <a:r>
              <a:rPr lang="en-US" dirty="0" smtClean="0"/>
              <a:t>.</a:t>
            </a:r>
          </a:p>
          <a:p>
            <a:r>
              <a:rPr lang="en-US" dirty="0"/>
              <a:t>They can operate in an automated fashion. </a:t>
            </a:r>
            <a:endParaRPr lang="en-US" dirty="0" smtClean="0"/>
          </a:p>
          <a:p>
            <a:r>
              <a:rPr lang="en-US" dirty="0"/>
              <a:t>These machines speed up your tasks and processes with guaranteed accuracy and precision, making them a useful and valuable tool. </a:t>
            </a:r>
            <a:endParaRPr lang="en-US" dirty="0" smtClean="0"/>
          </a:p>
          <a:p>
            <a:r>
              <a:rPr lang="en-US" dirty="0"/>
              <a:t>Apart from making the world an error-free place with their simple and everyday techniques, these technologies and applications are not only related to our ordinary and everyday life.</a:t>
            </a:r>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Tree>
    <p:extLst>
      <p:ext uri="{BB962C8B-B14F-4D97-AF65-F5344CB8AC3E}">
        <p14:creationId xmlns:p14="http://schemas.microsoft.com/office/powerpoint/2010/main" val="16449268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Tree>
    <p:extLst>
      <p:ext uri="{BB962C8B-B14F-4D97-AF65-F5344CB8AC3E}">
        <p14:creationId xmlns:p14="http://schemas.microsoft.com/office/powerpoint/2010/main" val="3754297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68825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Tree>
    <p:extLst>
      <p:ext uri="{BB962C8B-B14F-4D97-AF65-F5344CB8AC3E}">
        <p14:creationId xmlns:p14="http://schemas.microsoft.com/office/powerpoint/2010/main" val="2907233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Tree>
    <p:extLst>
      <p:ext uri="{BB962C8B-B14F-4D97-AF65-F5344CB8AC3E}">
        <p14:creationId xmlns:p14="http://schemas.microsoft.com/office/powerpoint/2010/main" val="194876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Government</a:t>
            </a:r>
            <a:endParaRPr lang="en-US" dirty="0"/>
          </a:p>
        </p:txBody>
      </p:sp>
      <p:sp>
        <p:nvSpPr>
          <p:cNvPr id="3" name="Content Placeholder 2"/>
          <p:cNvSpPr>
            <a:spLocks noGrp="1"/>
          </p:cNvSpPr>
          <p:nvPr>
            <p:ph idx="1"/>
          </p:nvPr>
        </p:nvSpPr>
        <p:spPr>
          <a:xfrm>
            <a:off x="628650" y="1295400"/>
            <a:ext cx="8210550" cy="4881563"/>
          </a:xfrm>
        </p:spPr>
        <p:txBody>
          <a:bodyPr>
            <a:normAutofit fontScale="92500"/>
          </a:bodyPr>
          <a:lstStyle/>
          <a:p>
            <a:pPr>
              <a:lnSpc>
                <a:spcPct val="100000"/>
              </a:lnSpc>
            </a:pPr>
            <a:r>
              <a:rPr lang="en-US" b="1" dirty="0"/>
              <a:t>Savings due to operational efficiency: </a:t>
            </a:r>
            <a:r>
              <a:rPr lang="en-US" dirty="0"/>
              <a:t>According to </a:t>
            </a:r>
            <a:r>
              <a:rPr lang="en-US" u="sng" dirty="0"/>
              <a:t>Governing magazine,</a:t>
            </a:r>
            <a:r>
              <a:rPr lang="en-US" dirty="0"/>
              <a:t> 53% of state and local officials surveyed had excessive paperwork burdens that impacted their ability to get work done. According to </a:t>
            </a:r>
            <a:r>
              <a:rPr lang="en-US" u="sng" dirty="0"/>
              <a:t>Deloitte</a:t>
            </a:r>
            <a:r>
              <a:rPr lang="en-US" dirty="0"/>
              <a:t>, automation of federal government employee tasks could save between 96.7 million and 1.2 billion hours annually. Same Deloitte study also reports that automation and AI have the potential to save between $3.3 billion and $41.1 billion. For automation opportunities, check our articles on </a:t>
            </a:r>
            <a:r>
              <a:rPr lang="en-US" u="sng" dirty="0"/>
              <a:t>RPA</a:t>
            </a:r>
            <a:r>
              <a:rPr lang="en-US" dirty="0"/>
              <a:t> and </a:t>
            </a:r>
            <a:r>
              <a:rPr lang="en-US" u="sng" dirty="0"/>
              <a:t>intelligent automation in government</a:t>
            </a:r>
            <a:r>
              <a:rPr lang="en-US" dirty="0"/>
              <a:t>.</a:t>
            </a:r>
          </a:p>
          <a:p>
            <a:pPr>
              <a:lnSpc>
                <a:spcPct val="100000"/>
              </a:lnSpc>
            </a:pPr>
            <a:r>
              <a:rPr lang="en-US" b="1" dirty="0"/>
              <a:t>New/improved services: </a:t>
            </a:r>
            <a:r>
              <a:rPr lang="en-US" dirty="0"/>
              <a:t>Citizen-facing applications like self-driving shuttles and personalized education improves the quality of services governments deliver to citizens.</a:t>
            </a:r>
          </a:p>
          <a:p>
            <a:pPr>
              <a:lnSpc>
                <a:spcPct val="100000"/>
              </a:lnSpc>
            </a:pPr>
            <a:r>
              <a:rPr lang="en-US" b="1" dirty="0"/>
              <a:t>More data driven decision making: </a:t>
            </a:r>
            <a:r>
              <a:rPr lang="en-US" dirty="0"/>
              <a:t>Governments are collecting an abundant amount of data every day. Yet, without an accurate analysis, data is not adequate for actionable insights. Better decision making has the potential to both improve services and save costs</a:t>
            </a:r>
          </a:p>
          <a:p>
            <a:pPr>
              <a:lnSpc>
                <a:spcPct val="100000"/>
              </a:lnSpc>
            </a:pPr>
            <a:endParaRPr lang="en-US" dirty="0"/>
          </a:p>
        </p:txBody>
      </p:sp>
    </p:spTree>
    <p:extLst>
      <p:ext uri="{BB962C8B-B14F-4D97-AF65-F5344CB8AC3E}">
        <p14:creationId xmlns:p14="http://schemas.microsoft.com/office/powerpoint/2010/main" val="3843408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p:txBody>
          <a:bodyPr/>
          <a:lstStyle/>
          <a:p>
            <a:pPr algn="just"/>
            <a:r>
              <a:rPr lang="en-US" dirty="0"/>
              <a:t>Artificial Intelligence includes the simulation process of human intelligence by machines and special computer systems. </a:t>
            </a:r>
            <a:endParaRPr lang="en-US" dirty="0" smtClean="0"/>
          </a:p>
          <a:p>
            <a:pPr algn="just"/>
            <a:r>
              <a:rPr lang="en-US" dirty="0" smtClean="0"/>
              <a:t>The </a:t>
            </a:r>
            <a:r>
              <a:rPr lang="en-US" dirty="0"/>
              <a:t>examples of artificial intelligence include learning, reasoning and self-correction. Applications of AI include speech recognition, expert systems, and image recognition and machine vision</a:t>
            </a:r>
            <a:r>
              <a:rPr lang="en-US" dirty="0" smtClean="0"/>
              <a:t>.</a:t>
            </a:r>
          </a:p>
          <a:p>
            <a:pPr algn="just"/>
            <a:r>
              <a:rPr lang="en-US" dirty="0"/>
              <a:t>Machine learning is the branch of artificial intelligence, which deals with systems and algorithms that can learn any new data and data patterns</a:t>
            </a:r>
            <a:r>
              <a:rPr lang="en-US" dirty="0" smtClean="0"/>
              <a:t>.</a:t>
            </a:r>
          </a:p>
          <a:p>
            <a:pPr algn="just"/>
            <a:endParaRPr lang="en-US" dirty="0"/>
          </a:p>
        </p:txBody>
      </p:sp>
      <p:pic>
        <p:nvPicPr>
          <p:cNvPr id="2052" name="Picture 4" descr="How artificial intelligence systems are effectively tr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191000"/>
            <a:ext cx="4876800" cy="268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12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85800" y="322055"/>
            <a:ext cx="7112972" cy="3030745"/>
          </a:xfrm>
          <a:prstGeom prst="rect">
            <a:avLst/>
          </a:prstGeom>
        </p:spPr>
      </p:pic>
    </p:spTree>
    <p:extLst>
      <p:ext uri="{BB962C8B-B14F-4D97-AF65-F5344CB8AC3E}">
        <p14:creationId xmlns:p14="http://schemas.microsoft.com/office/powerpoint/2010/main" val="149327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a:xfrm>
            <a:off x="457200" y="1672028"/>
            <a:ext cx="7772400" cy="4351338"/>
          </a:xfrm>
        </p:spPr>
        <p:txBody>
          <a:bodyPr/>
          <a:lstStyle/>
          <a:p>
            <a:pPr algn="just"/>
            <a:r>
              <a:rPr lang="en-US" dirty="0"/>
              <a:t>The ability of program which follows machine learning concepts is to improve its performance of observed data</a:t>
            </a:r>
            <a:r>
              <a:rPr lang="en-US" dirty="0" smtClean="0"/>
              <a:t>.</a:t>
            </a:r>
          </a:p>
          <a:p>
            <a:pPr algn="just"/>
            <a:r>
              <a:rPr lang="en-US" dirty="0"/>
              <a:t>The main motive of data transformation is to improve its knowledge in order to achieve better results in the future, provide output closer to the desired output for that particular system</a:t>
            </a:r>
            <a:r>
              <a:rPr lang="en-US" dirty="0" smtClean="0"/>
              <a:t>.</a:t>
            </a:r>
          </a:p>
          <a:p>
            <a:pPr algn="just"/>
            <a:r>
              <a:rPr lang="en-US" dirty="0"/>
              <a:t>Machine learning includes “pattern recognition” which includes the ability to recognize the patterns in data</a:t>
            </a:r>
            <a:r>
              <a:rPr lang="en-US" dirty="0" smtClean="0"/>
              <a:t>.</a:t>
            </a:r>
          </a:p>
          <a:p>
            <a:pPr algn="just"/>
            <a:r>
              <a:rPr lang="en-US" dirty="0"/>
              <a:t>The patterns should be trained to show the output in desirable manner</a:t>
            </a:r>
            <a:r>
              <a:rPr lang="en-US" dirty="0" smtClean="0"/>
              <a:t>.</a:t>
            </a:r>
          </a:p>
          <a:p>
            <a:pPr algn="just"/>
            <a:r>
              <a:rPr lang="en-US" dirty="0"/>
              <a:t>Data science, an interdisciplinary field that uses scientific and other methods to extract value from data, combines skills from fields such as statistics and computer science with business knowledge to analyze data collected from multiple sources.</a:t>
            </a:r>
            <a:endParaRPr lang="en-US" dirty="0" smtClean="0"/>
          </a:p>
          <a:p>
            <a:pPr algn="just"/>
            <a:endParaRPr lang="en-US" dirty="0"/>
          </a:p>
        </p:txBody>
      </p:sp>
    </p:spTree>
    <p:extLst>
      <p:ext uri="{BB962C8B-B14F-4D97-AF65-F5344CB8AC3E}">
        <p14:creationId xmlns:p14="http://schemas.microsoft.com/office/powerpoint/2010/main" val="35512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Intelligence</a:t>
            </a:r>
            <a:r>
              <a:rPr lang="en-US" dirty="0" smtClean="0"/>
              <a:t>?</a:t>
            </a:r>
            <a:endParaRPr lang="en-US"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err="1"/>
              <a:t>superpowered</a:t>
            </a:r>
            <a:r>
              <a:rPr lang="en-US" dirty="0"/>
              <a:t> 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Tree>
    <p:extLst>
      <p:ext uri="{BB962C8B-B14F-4D97-AF65-F5344CB8AC3E}">
        <p14:creationId xmlns:p14="http://schemas.microsoft.com/office/powerpoint/2010/main" val="215200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Types of </a:t>
            </a:r>
            <a:r>
              <a:rPr lang="en-US" dirty="0" smtClean="0"/>
              <a:t>Intelligence</a:t>
            </a:r>
            <a:endParaRPr lang="en-US" dirty="0"/>
          </a:p>
        </p:txBody>
      </p:sp>
      <p:sp>
        <p:nvSpPr>
          <p:cNvPr id="7" name="Content Placeholder 6"/>
          <p:cNvSpPr>
            <a:spLocks noGrp="1"/>
          </p:cNvSpPr>
          <p:nvPr>
            <p:ph idx="1"/>
          </p:nvPr>
        </p:nvSpPr>
        <p:spPr>
          <a:xfrm>
            <a:off x="628650" y="1825624"/>
            <a:ext cx="7886700" cy="5032375"/>
          </a:xfrm>
        </p:spPr>
        <p:txBody>
          <a:bodyPr>
            <a:normAutofit/>
          </a:bodyPr>
          <a:lstStyle/>
          <a:p>
            <a:r>
              <a:rPr lang="en-US" dirty="0"/>
              <a:t>There are other types of A.I. the more tech-oriented crowd observes</a:t>
            </a:r>
            <a:r>
              <a:rPr lang="en-US" dirty="0" smtClean="0"/>
              <a:t>.</a:t>
            </a:r>
          </a:p>
          <a:p>
            <a:r>
              <a:rPr lang="en-US" b="1" dirty="0"/>
              <a:t>Artificial narrow intelligence</a:t>
            </a:r>
            <a:r>
              <a:rPr lang="en-US" dirty="0"/>
              <a:t> (ANI), which has a narrow range of abilities;</a:t>
            </a:r>
          </a:p>
          <a:p>
            <a:r>
              <a:rPr lang="en-US" b="1" dirty="0"/>
              <a:t>Artificial general intelligence</a:t>
            </a:r>
            <a:r>
              <a:rPr lang="en-US" dirty="0"/>
              <a:t> (AGI), which is on par with human capabilities; or</a:t>
            </a:r>
          </a:p>
          <a:p>
            <a:r>
              <a:rPr lang="en-US" b="1" dirty="0"/>
              <a:t>Artificial superintelligence</a:t>
            </a:r>
            <a:r>
              <a:rPr lang="en-US" dirty="0"/>
              <a:t> (ASI), which is more capable than a human.</a:t>
            </a:r>
          </a:p>
          <a:p>
            <a:endParaRPr lang="en-US" dirty="0" smtClean="0"/>
          </a:p>
          <a:p>
            <a:r>
              <a:rPr lang="en-US" dirty="0"/>
              <a:t>Artificial narrow intelligence (ANI), also referred to as weak AI or narrow AI, is the only type of artificial intelligence we have successfully realized to date. Narrow AI is goal-oriented, designed to perform singular tasks - i.e. facial recognition, speech recognition/voice assistants, driving a car, or searching the internet - and is very intelligent at completing the specific task it is programmed to do.</a:t>
            </a:r>
          </a:p>
        </p:txBody>
      </p:sp>
    </p:spTree>
    <p:extLst>
      <p:ext uri="{BB962C8B-B14F-4D97-AF65-F5344CB8AC3E}">
        <p14:creationId xmlns:p14="http://schemas.microsoft.com/office/powerpoint/2010/main" val="1797873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1448</TotalTime>
  <Words>2593</Words>
  <Application>Microsoft Office PowerPoint</Application>
  <PresentationFormat>On-screen Show (4:3)</PresentationFormat>
  <Paragraphs>220</Paragraphs>
  <Slides>45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Module 6 ARTIFICIAL INTELLIGENCE</vt:lpstr>
      <vt:lpstr>PowerPoint Presentation</vt:lpstr>
      <vt:lpstr>Basic Concept of Artificial Intelligence</vt:lpstr>
      <vt:lpstr>The Necessity of Learning AI</vt:lpstr>
      <vt:lpstr>Understanding Intelligence</vt:lpstr>
      <vt:lpstr>PowerPoint Presentation</vt:lpstr>
      <vt:lpstr>Understanding Intelligence</vt:lpstr>
      <vt:lpstr>What is Intelligence?</vt:lpstr>
      <vt:lpstr>Types of Intelligence</vt:lpstr>
      <vt:lpstr>PowerPoint Presentation</vt:lpstr>
      <vt:lpstr>PowerPoint Presentation</vt:lpstr>
      <vt:lpstr> </vt:lpstr>
      <vt:lpstr>PowerPoint Presentation</vt:lpstr>
      <vt:lpstr> </vt:lpstr>
      <vt:lpstr>PowerPoint Presentation</vt:lpstr>
      <vt:lpstr>PowerPoint Presentation</vt:lpstr>
      <vt:lpstr>Is AI dangerous? Will robots take over the world?</vt:lpstr>
      <vt:lpstr> </vt:lpstr>
      <vt:lpstr>What is the future of AI?</vt:lpstr>
      <vt:lpstr>What is Neural networks ?</vt:lpstr>
      <vt:lpstr>Introduction to Neural networks </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PowerPoint Presentation</vt:lpstr>
      <vt:lpstr>PowerPoint Presentation</vt:lpstr>
      <vt:lpstr>What's it to visualize?</vt:lpstr>
      <vt:lpstr>Applications and Future of OpenCV </vt:lpstr>
      <vt:lpstr>Role of Artificial Intelligence in Health Care </vt:lpstr>
      <vt:lpstr>Applications of AI in Healthcare</vt:lpstr>
      <vt:lpstr>PowerPoint Presentation</vt:lpstr>
      <vt:lpstr>PowerPoint Presentation</vt:lpstr>
      <vt:lpstr>AI in Government</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60</cp:revision>
  <dcterms:created xsi:type="dcterms:W3CDTF">2022-08-31T13:58:02Z</dcterms:created>
  <dcterms:modified xsi:type="dcterms:W3CDTF">2022-10-08T06:17:34Z</dcterms:modified>
</cp:coreProperties>
</file>